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9"/>
  </p:notesMasterIdLst>
  <p:sldIdLst>
    <p:sldId id="263" r:id="rId2"/>
    <p:sldId id="259" r:id="rId3"/>
    <p:sldId id="260" r:id="rId4"/>
    <p:sldId id="262" r:id="rId5"/>
    <p:sldId id="261" r:id="rId6"/>
    <p:sldId id="264" r:id="rId7"/>
    <p:sldId id="265"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D30D83E5-9086-40C1-BB72-2829329B2095}" type="datetimeFigureOut">
              <a:rPr lang="ar-IQ" smtClean="0"/>
              <a:t>25/07/1441</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3DA1442-49DC-4174-8341-E00395BA75AF}" type="slidenum">
              <a:rPr lang="ar-IQ" smtClean="0"/>
              <a:t>‹#›</a:t>
            </a:fld>
            <a:endParaRPr lang="ar-IQ"/>
          </a:p>
        </p:txBody>
      </p:sp>
    </p:spTree>
    <p:extLst>
      <p:ext uri="{BB962C8B-B14F-4D97-AF65-F5344CB8AC3E}">
        <p14:creationId xmlns:p14="http://schemas.microsoft.com/office/powerpoint/2010/main" val="49577337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ar-IQ" dirty="0"/>
          </a:p>
        </p:txBody>
      </p:sp>
      <p:sp>
        <p:nvSpPr>
          <p:cNvPr id="4" name="عنصر نائب لرقم الشريحة 3"/>
          <p:cNvSpPr>
            <a:spLocks noGrp="1"/>
          </p:cNvSpPr>
          <p:nvPr>
            <p:ph type="sldNum" sz="quarter" idx="10"/>
          </p:nvPr>
        </p:nvSpPr>
        <p:spPr/>
        <p:txBody>
          <a:bodyPr/>
          <a:lstStyle/>
          <a:p>
            <a:fld id="{593436FE-28C0-4D6D-9F4B-DB5D4FA04A63}" type="slidenum">
              <a:rPr lang="ar-IQ" smtClean="0"/>
              <a:t>1</a:t>
            </a:fld>
            <a:endParaRPr lang="ar-IQ"/>
          </a:p>
        </p:txBody>
      </p:sp>
    </p:spTree>
    <p:extLst>
      <p:ext uri="{BB962C8B-B14F-4D97-AF65-F5344CB8AC3E}">
        <p14:creationId xmlns:p14="http://schemas.microsoft.com/office/powerpoint/2010/main" val="2505810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F9268989-9ACF-46CA-98CC-571910F8702D}"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857314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9268989-9ACF-46CA-98CC-571910F8702D}"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121779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9268989-9ACF-46CA-98CC-571910F8702D}"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1448800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9268989-9ACF-46CA-98CC-571910F8702D}"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3996456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9268989-9ACF-46CA-98CC-571910F8702D}" type="datetimeFigureOut">
              <a:rPr lang="ar-IQ" smtClean="0"/>
              <a:t>25/07/1441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2010680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F9268989-9ACF-46CA-98CC-571910F8702D}" type="datetimeFigureOut">
              <a:rPr lang="ar-IQ" smtClean="0"/>
              <a:t>25/07/1441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2168885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F9268989-9ACF-46CA-98CC-571910F8702D}" type="datetimeFigureOut">
              <a:rPr lang="ar-IQ" smtClean="0"/>
              <a:t>25/07/1441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3434921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F9268989-9ACF-46CA-98CC-571910F8702D}" type="datetimeFigureOut">
              <a:rPr lang="ar-IQ" smtClean="0"/>
              <a:t>25/07/1441</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2679533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9268989-9ACF-46CA-98CC-571910F8702D}" type="datetimeFigureOut">
              <a:rPr lang="ar-IQ" smtClean="0"/>
              <a:t>25/07/1441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447718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9268989-9ACF-46CA-98CC-571910F8702D}" type="datetimeFigureOut">
              <a:rPr lang="ar-IQ" smtClean="0"/>
              <a:t>25/07/1441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3514091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9268989-9ACF-46CA-98CC-571910F8702D}" type="datetimeFigureOut">
              <a:rPr lang="ar-IQ" smtClean="0"/>
              <a:t>25/07/1441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5F95B300-1985-4C2D-973C-DDDD6149FBCE}" type="slidenum">
              <a:rPr lang="ar-IQ" smtClean="0"/>
              <a:t>‹#›</a:t>
            </a:fld>
            <a:endParaRPr lang="ar-IQ"/>
          </a:p>
        </p:txBody>
      </p:sp>
    </p:spTree>
    <p:extLst>
      <p:ext uri="{BB962C8B-B14F-4D97-AF65-F5344CB8AC3E}">
        <p14:creationId xmlns:p14="http://schemas.microsoft.com/office/powerpoint/2010/main" val="1529294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9268989-9ACF-46CA-98CC-571910F8702D}" type="datetimeFigureOut">
              <a:rPr lang="ar-IQ" smtClean="0"/>
              <a:t>25/07/1441</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F95B300-1985-4C2D-973C-DDDD6149FBCE}" type="slidenum">
              <a:rPr lang="ar-IQ" smtClean="0"/>
              <a:t>‹#›</a:t>
            </a:fld>
            <a:endParaRPr lang="ar-IQ"/>
          </a:p>
        </p:txBody>
      </p:sp>
    </p:spTree>
    <p:extLst>
      <p:ext uri="{BB962C8B-B14F-4D97-AF65-F5344CB8AC3E}">
        <p14:creationId xmlns:p14="http://schemas.microsoft.com/office/powerpoint/2010/main" val="18839236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0" y="0"/>
            <a:ext cx="9144000" cy="6858000"/>
          </a:xfrm>
        </p:spPr>
        <p:style>
          <a:lnRef idx="0">
            <a:schemeClr val="accent1"/>
          </a:lnRef>
          <a:fillRef idx="3">
            <a:schemeClr val="accent1"/>
          </a:fillRef>
          <a:effectRef idx="3">
            <a:schemeClr val="accent1"/>
          </a:effectRef>
          <a:fontRef idx="minor">
            <a:schemeClr val="lt1"/>
          </a:fontRef>
        </p:style>
        <p:txBody>
          <a:bodyPr>
            <a:normAutofit/>
          </a:bodyPr>
          <a:lstStyle/>
          <a:p>
            <a:endParaRPr lang="ar-IQ" sz="3100" b="1" dirty="0">
              <a:solidFill>
                <a:srgbClr val="FFFF00"/>
              </a:solidFill>
            </a:endParaRPr>
          </a:p>
        </p:txBody>
      </p:sp>
      <p:sp>
        <p:nvSpPr>
          <p:cNvPr id="5" name="مخطط انسيابي: معالجة 4"/>
          <p:cNvSpPr/>
          <p:nvPr/>
        </p:nvSpPr>
        <p:spPr>
          <a:xfrm>
            <a:off x="0" y="0"/>
            <a:ext cx="9144000" cy="3933054"/>
          </a:xfrm>
          <a:prstGeom prst="flowChartProcess">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IQ" sz="3600" dirty="0" smtClean="0">
                <a:ln>
                  <a:solidFill>
                    <a:schemeClr val="tx2">
                      <a:lumMod val="75000"/>
                    </a:schemeClr>
                  </a:solidFill>
                </a:ln>
                <a:solidFill>
                  <a:schemeClr val="tx1"/>
                </a:solidFill>
              </a:rPr>
              <a:t>وزارة التعليم العالي والبحث العلمي</a:t>
            </a:r>
          </a:p>
          <a:p>
            <a:pPr algn="ctr"/>
            <a:r>
              <a:rPr lang="ar-IQ" sz="3600" dirty="0" smtClean="0">
                <a:ln>
                  <a:solidFill>
                    <a:schemeClr val="tx2">
                      <a:lumMod val="75000"/>
                    </a:schemeClr>
                  </a:solidFill>
                </a:ln>
                <a:solidFill>
                  <a:srgbClr val="00B050"/>
                </a:solidFill>
              </a:rPr>
              <a:t>جامعة </a:t>
            </a:r>
            <a:r>
              <a:rPr lang="ar-IQ" sz="3600" dirty="0">
                <a:ln>
                  <a:solidFill>
                    <a:schemeClr val="tx2">
                      <a:lumMod val="75000"/>
                    </a:schemeClr>
                  </a:solidFill>
                </a:ln>
                <a:solidFill>
                  <a:srgbClr val="00B050"/>
                </a:solidFill>
              </a:rPr>
              <a:t>البصرة.</a:t>
            </a:r>
            <a:r>
              <a:rPr lang="ar-IQ" sz="3600" dirty="0">
                <a:ln>
                  <a:solidFill>
                    <a:schemeClr val="tx2">
                      <a:lumMod val="75000"/>
                    </a:schemeClr>
                  </a:solidFill>
                </a:ln>
                <a:solidFill>
                  <a:schemeClr val="tx1"/>
                </a:solidFill>
              </a:rPr>
              <a:t/>
            </a:r>
            <a:br>
              <a:rPr lang="ar-IQ" sz="3600" dirty="0">
                <a:ln>
                  <a:solidFill>
                    <a:schemeClr val="tx2">
                      <a:lumMod val="75000"/>
                    </a:schemeClr>
                  </a:solidFill>
                </a:ln>
                <a:solidFill>
                  <a:schemeClr val="tx1"/>
                </a:solidFill>
              </a:rPr>
            </a:br>
            <a:r>
              <a:rPr lang="ar-IQ" sz="3600" dirty="0">
                <a:ln>
                  <a:solidFill>
                    <a:schemeClr val="tx2">
                      <a:lumMod val="75000"/>
                    </a:schemeClr>
                  </a:solidFill>
                </a:ln>
                <a:solidFill>
                  <a:schemeClr val="tx1"/>
                </a:solidFill>
              </a:rPr>
              <a:t>كلية التربية البدنية وعلوم الرياضة.</a:t>
            </a:r>
            <a:r>
              <a:rPr lang="ar-IQ" sz="3600" dirty="0">
                <a:ln>
                  <a:solidFill>
                    <a:schemeClr val="bg1"/>
                  </a:solidFill>
                </a:ln>
                <a:solidFill>
                  <a:schemeClr val="tx1"/>
                </a:solidFill>
              </a:rPr>
              <a:t/>
            </a:r>
            <a:br>
              <a:rPr lang="ar-IQ" sz="3600" dirty="0">
                <a:ln>
                  <a:solidFill>
                    <a:schemeClr val="bg1"/>
                  </a:solidFill>
                </a:ln>
                <a:solidFill>
                  <a:schemeClr val="tx1"/>
                </a:solidFill>
              </a:rPr>
            </a:br>
            <a:r>
              <a:rPr lang="ar-IQ" sz="3600" b="1" dirty="0">
                <a:ln>
                  <a:solidFill>
                    <a:schemeClr val="bg1"/>
                  </a:solidFill>
                </a:ln>
                <a:solidFill>
                  <a:srgbClr val="0070C0"/>
                </a:solidFill>
              </a:rPr>
              <a:t>فرع العلوم التطبيقية </a:t>
            </a:r>
            <a:r>
              <a:rPr lang="ar-IQ" sz="3600" b="1" dirty="0">
                <a:ln>
                  <a:solidFill>
                    <a:srgbClr val="FF0000"/>
                  </a:solidFill>
                </a:ln>
                <a:solidFill>
                  <a:schemeClr val="tx1"/>
                </a:solidFill>
              </a:rPr>
              <a:t/>
            </a:r>
            <a:br>
              <a:rPr lang="ar-IQ" sz="3600" b="1" dirty="0">
                <a:ln>
                  <a:solidFill>
                    <a:srgbClr val="FF0000"/>
                  </a:solidFill>
                </a:ln>
                <a:solidFill>
                  <a:schemeClr val="tx1"/>
                </a:solidFill>
              </a:rPr>
            </a:br>
            <a:r>
              <a:rPr lang="ar-IQ" sz="3600" b="1" dirty="0" smtClean="0">
                <a:ln>
                  <a:solidFill>
                    <a:srgbClr val="FF0000"/>
                  </a:solidFill>
                </a:ln>
                <a:solidFill>
                  <a:schemeClr val="bg1"/>
                </a:solidFill>
              </a:rPr>
              <a:t>المهارات الاساسية في </a:t>
            </a:r>
            <a:r>
              <a:rPr lang="ar-IQ" sz="3600" b="1" dirty="0">
                <a:ln>
                  <a:solidFill>
                    <a:srgbClr val="FF0000"/>
                  </a:solidFill>
                </a:ln>
                <a:solidFill>
                  <a:schemeClr val="bg1"/>
                </a:solidFill>
              </a:rPr>
              <a:t>الكرة الطائرة / المرحلة الثانية </a:t>
            </a:r>
            <a:br>
              <a:rPr lang="ar-IQ" sz="3600" b="1" dirty="0">
                <a:ln>
                  <a:solidFill>
                    <a:srgbClr val="FF0000"/>
                  </a:solidFill>
                </a:ln>
                <a:solidFill>
                  <a:schemeClr val="bg1"/>
                </a:solidFill>
              </a:rPr>
            </a:br>
            <a:r>
              <a:rPr lang="ar-IQ" sz="3600" b="1" dirty="0" smtClean="0">
                <a:ln>
                  <a:solidFill>
                    <a:srgbClr val="00B050"/>
                  </a:solidFill>
                </a:ln>
                <a:solidFill>
                  <a:schemeClr val="bg1"/>
                </a:solidFill>
              </a:rPr>
              <a:t>اعداد </a:t>
            </a:r>
          </a:p>
          <a:p>
            <a:pPr algn="ctr"/>
            <a:r>
              <a:rPr lang="ar-IQ" sz="3600" b="1" dirty="0" smtClean="0">
                <a:ln>
                  <a:solidFill>
                    <a:srgbClr val="FF0000"/>
                  </a:solidFill>
                </a:ln>
                <a:solidFill>
                  <a:srgbClr val="FFFF00"/>
                </a:solidFill>
              </a:rPr>
              <a:t>المدرس المساعد / مهند </a:t>
            </a:r>
            <a:r>
              <a:rPr lang="ar-IQ" sz="3600" b="1" dirty="0">
                <a:ln>
                  <a:solidFill>
                    <a:srgbClr val="FF0000"/>
                  </a:solidFill>
                </a:ln>
                <a:solidFill>
                  <a:srgbClr val="FFFF00"/>
                </a:solidFill>
              </a:rPr>
              <a:t>خيرالله جبار</a:t>
            </a:r>
            <a:endParaRPr lang="ar-IQ" sz="3600" dirty="0">
              <a:ln>
                <a:solidFill>
                  <a:srgbClr val="FF0000"/>
                </a:solidFill>
              </a:ln>
            </a:endParaRPr>
          </a:p>
        </p:txBody>
      </p:sp>
      <p:pic>
        <p:nvPicPr>
          <p:cNvPr id="9" name="صورة 8"/>
          <p:cNvPicPr/>
          <p:nvPr/>
        </p:nvPicPr>
        <p:blipFill>
          <a:blip r:embed="rId3">
            <a:extLst>
              <a:ext uri="{28A0092B-C50C-407E-A947-70E740481C1C}">
                <a14:useLocalDpi xmlns:a14="http://schemas.microsoft.com/office/drawing/2010/main" val="0"/>
              </a:ext>
            </a:extLst>
          </a:blip>
          <a:srcRect/>
          <a:stretch>
            <a:fillRect/>
          </a:stretch>
        </p:blipFill>
        <p:spPr bwMode="auto">
          <a:xfrm>
            <a:off x="7740352" y="126437"/>
            <a:ext cx="1281109" cy="1286339"/>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10" name="Picture 2" descr="C:\Users\مركز ابو حسن\Desktop\1295967703.jpg"/>
          <p:cNvPicPr>
            <a:picLocks noChangeAspect="1" noChangeArrowheads="1"/>
          </p:cNvPicPr>
          <p:nvPr/>
        </p:nvPicPr>
        <p:blipFill>
          <a:blip r:embed="rId4" cstate="print"/>
          <a:srcRect/>
          <a:stretch>
            <a:fillRect/>
          </a:stretch>
        </p:blipFill>
        <p:spPr bwMode="auto">
          <a:xfrm>
            <a:off x="0" y="0"/>
            <a:ext cx="1403648" cy="1412775"/>
          </a:xfrm>
          <a:prstGeom prst="rect">
            <a:avLst/>
          </a:prstGeom>
          <a:noFill/>
        </p:spPr>
      </p:pic>
      <p:pic>
        <p:nvPicPr>
          <p:cNvPr id="1027" name="Picture 3" descr="C:\Users\SONY\Desktop\unnamed.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3933054"/>
            <a:ext cx="2438400"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SONY\Desktop\download (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39752" y="3933054"/>
            <a:ext cx="2016225" cy="2924946"/>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SONY\Desktop\220px-Volleyball_jump_serve.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55977" y="3933054"/>
            <a:ext cx="1728191" cy="292494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Users\SONY\Desktop\151890215827_media.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84168" y="3933055"/>
            <a:ext cx="1224136" cy="2952329"/>
          </a:xfrm>
          <a:prstGeom prst="rect">
            <a:avLst/>
          </a:prstGeom>
          <a:noFill/>
          <a:extLst>
            <a:ext uri="{909E8E84-426E-40DD-AFC4-6F175D3DCCD1}">
              <a14:hiddenFill xmlns:a14="http://schemas.microsoft.com/office/drawing/2010/main">
                <a:solidFill>
                  <a:srgbClr val="FFFFFF"/>
                </a:solidFill>
              </a14:hiddenFill>
            </a:ext>
          </a:extLst>
        </p:spPr>
      </p:pic>
      <p:pic>
        <p:nvPicPr>
          <p:cNvPr id="1031" name="Picture 7" descr="C:\Users\SONY\Desktop\images.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08304" y="3933055"/>
            <a:ext cx="1854907" cy="29249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0791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a:bodyPr>
          <a:lstStyle/>
          <a:p>
            <a:pPr marL="0" indent="0">
              <a:buNone/>
            </a:pPr>
            <a:r>
              <a:rPr lang="ar-SA" b="1" i="1" u="sng" dirty="0" smtClean="0">
                <a:solidFill>
                  <a:srgbClr val="0070C0"/>
                </a:solidFill>
              </a:rPr>
              <a:t>المحاضرة الثامنة</a:t>
            </a:r>
          </a:p>
          <a:p>
            <a:pPr marL="0" indent="0">
              <a:buNone/>
            </a:pPr>
            <a:r>
              <a:rPr lang="ar-SA" b="1" i="1" u="sng" dirty="0" smtClean="0">
                <a:solidFill>
                  <a:srgbClr val="FF0000"/>
                </a:solidFill>
              </a:rPr>
              <a:t>سادسا - مهارة الدفاع عن اللعب:</a:t>
            </a:r>
            <a:endParaRPr lang="en-US" b="1" i="1" u="sng" dirty="0" smtClean="0">
              <a:solidFill>
                <a:srgbClr val="FF0000"/>
              </a:solidFill>
            </a:endParaRPr>
          </a:p>
          <a:p>
            <a:pPr marL="0" indent="0">
              <a:buNone/>
            </a:pPr>
            <a:r>
              <a:rPr lang="ar-SA" sz="2800" b="1" dirty="0" smtClean="0"/>
              <a:t>تعريف: </a:t>
            </a:r>
            <a:r>
              <a:rPr lang="ar-SA" sz="2800" dirty="0" smtClean="0"/>
              <a:t>الدفاع عن الملعب هو استقبال الكرة المضروبة ضربا ساحقا من الفريق المنافس أو المرتدة من حائط الصد وتمريرها من أسفل لأعلى بتوجيهها لزميل من الملعب.</a:t>
            </a:r>
            <a:endParaRPr lang="en-US" sz="2800" dirty="0" smtClean="0"/>
          </a:p>
          <a:p>
            <a:pPr marL="0" indent="0">
              <a:buNone/>
            </a:pPr>
            <a:r>
              <a:rPr lang="ar-SA" sz="2800" dirty="0" smtClean="0">
                <a:solidFill>
                  <a:srgbClr val="0070C0"/>
                </a:solidFill>
              </a:rPr>
              <a:t> أهميتـــه:</a:t>
            </a:r>
            <a:endParaRPr lang="en-US" sz="2800" dirty="0" smtClean="0">
              <a:solidFill>
                <a:srgbClr val="0070C0"/>
              </a:solidFill>
            </a:endParaRPr>
          </a:p>
          <a:p>
            <a:pPr marL="0" indent="0">
              <a:buNone/>
            </a:pPr>
            <a:r>
              <a:rPr lang="ar-SA" sz="2800" dirty="0" smtClean="0"/>
              <a:t>يعتبر الدفاع عن الملعب أحد المهارات الدفاعية المهمة ضد الضربات الساحقة القوية في الجزء الخلفي من الملعب وتغطية حائط الصد، وضربات الخداع وتغطية عملية الهجوم للفريق المنافس، ولهذا فإن الدفاع يتساوى في أهميته مع الهجوم وهو من أصعب المهارات في الكرة الطائرة، حيث أنها تتطلب مستوى عال من القوة والرشاقة والقدرة على سرعة رد الفعل والتركيز لفترة طويلة، والتحمل والجرأة والشجاعة في استخدام الجسم عند أداء الدحرجات والطيران والانزلاق لإنقاذ الكرات البعيدة.</a:t>
            </a:r>
          </a:p>
          <a:p>
            <a:pPr marL="0" indent="0">
              <a:buNone/>
            </a:pPr>
            <a:endParaRPr lang="en-US" sz="2400" dirty="0" smtClean="0"/>
          </a:p>
          <a:p>
            <a:endParaRPr lang="ar-IQ" sz="2400" dirty="0">
              <a:solidFill>
                <a:srgbClr val="FF0000"/>
              </a:solidFill>
            </a:endParaRPr>
          </a:p>
        </p:txBody>
      </p:sp>
    </p:spTree>
    <p:extLst>
      <p:ext uri="{BB962C8B-B14F-4D97-AF65-F5344CB8AC3E}">
        <p14:creationId xmlns:p14="http://schemas.microsoft.com/office/powerpoint/2010/main" val="1018954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a:bodyPr>
          <a:lstStyle/>
          <a:p>
            <a:pPr marL="0" indent="0">
              <a:buNone/>
            </a:pPr>
            <a:r>
              <a:rPr lang="ar-SA" sz="2400" b="1" i="1" u="sng" dirty="0" smtClean="0">
                <a:solidFill>
                  <a:srgbClr val="0070C0"/>
                </a:solidFill>
              </a:rPr>
              <a:t> أنواع الدفاع عن الملعب:</a:t>
            </a:r>
            <a:endParaRPr lang="en-US" sz="2400" b="1" i="1" u="sng" dirty="0" smtClean="0">
              <a:solidFill>
                <a:srgbClr val="0070C0"/>
              </a:solidFill>
            </a:endParaRPr>
          </a:p>
          <a:p>
            <a:pPr marL="0" indent="0">
              <a:buNone/>
            </a:pPr>
            <a:r>
              <a:rPr lang="ar-SA" sz="2400" dirty="0" smtClean="0"/>
              <a:t>1- الدفاع  عن الملعب بالذراعين من الاسفل من الوقوف.</a:t>
            </a:r>
            <a:endParaRPr lang="en-US" sz="2400" dirty="0" smtClean="0"/>
          </a:p>
          <a:p>
            <a:pPr marL="0" indent="0">
              <a:buNone/>
            </a:pPr>
            <a:r>
              <a:rPr lang="ar-SA" sz="2400" dirty="0"/>
              <a:t>2</a:t>
            </a:r>
            <a:r>
              <a:rPr lang="ar-SA" sz="2400" dirty="0" smtClean="0"/>
              <a:t>-  الدفاع  عن الملعب بالذراعين من السقوط.</a:t>
            </a:r>
            <a:endParaRPr lang="en-US" sz="2400" dirty="0" smtClean="0"/>
          </a:p>
          <a:p>
            <a:pPr marL="0" indent="0">
              <a:buNone/>
            </a:pPr>
            <a:r>
              <a:rPr lang="ar-SA" sz="2400" dirty="0" smtClean="0"/>
              <a:t>3-  الدفاع  عن الملعب بالذراع الواحدة من السقوط .</a:t>
            </a:r>
            <a:endParaRPr lang="en-US" sz="2400" dirty="0" smtClean="0"/>
          </a:p>
          <a:p>
            <a:pPr marL="0" indent="0">
              <a:buNone/>
            </a:pPr>
            <a:r>
              <a:rPr lang="ar-SA" sz="2400" dirty="0" smtClean="0"/>
              <a:t>4-  الدفاع  عن الملعب بالذراعين او بالذراع الواحدة مع التحليق (الطيران)</a:t>
            </a:r>
          </a:p>
          <a:p>
            <a:pPr marL="0" indent="0">
              <a:buNone/>
            </a:pPr>
            <a:r>
              <a:rPr lang="ar-SA" sz="2400" dirty="0" smtClean="0"/>
              <a:t>5- الدفاع عن الملعب بالرجلين</a:t>
            </a:r>
          </a:p>
          <a:p>
            <a:pPr marL="0" indent="0">
              <a:buNone/>
            </a:pPr>
            <a:r>
              <a:rPr lang="ar-SA" sz="2400" b="1" i="1" u="sng" dirty="0" smtClean="0">
                <a:solidFill>
                  <a:srgbClr val="FF0000"/>
                </a:solidFill>
              </a:rPr>
              <a:t>طريقة اداء مهارة الدفاع عن الملعب </a:t>
            </a:r>
          </a:p>
          <a:p>
            <a:pPr marL="0" indent="0">
              <a:buNone/>
            </a:pPr>
            <a:r>
              <a:rPr lang="ar-IQ" sz="2400" dirty="0" smtClean="0"/>
              <a:t>- يقوم </a:t>
            </a:r>
            <a:r>
              <a:rPr lang="ar-IQ" sz="2400" dirty="0"/>
              <a:t>اللاعب بالتحرك إلى المنطقة التي يتوقع سقوط الكرة فيها </a:t>
            </a:r>
            <a:r>
              <a:rPr lang="ar-IQ" sz="2400" dirty="0" smtClean="0"/>
              <a:t>.</a:t>
            </a:r>
            <a:endParaRPr lang="en-US" sz="2400" dirty="0" smtClean="0"/>
          </a:p>
          <a:p>
            <a:pPr marL="0" lvl="0" indent="0">
              <a:buNone/>
            </a:pPr>
            <a:r>
              <a:rPr lang="ar-IQ" sz="2400" dirty="0" smtClean="0"/>
              <a:t>- مراقبة أعداد المنافس ووقوف زملائه في حائط الصد حيث يكون تحركه على هذا الأساس .</a:t>
            </a:r>
            <a:endParaRPr lang="en-US" sz="2400" dirty="0" smtClean="0"/>
          </a:p>
          <a:p>
            <a:pPr marL="0" lvl="0" indent="0">
              <a:buNone/>
            </a:pPr>
            <a:r>
              <a:rPr lang="ar-IQ" sz="2400" dirty="0" smtClean="0"/>
              <a:t>- يأخذ اللاعب وضعية وقفة الاستعداد العميقة فتح الرجلين باتساع الصدر. </a:t>
            </a:r>
          </a:p>
          <a:p>
            <a:pPr marL="0" lvl="0" indent="0">
              <a:buNone/>
            </a:pPr>
            <a:r>
              <a:rPr lang="ar-IQ" sz="2400" dirty="0" smtClean="0"/>
              <a:t>- ثقل </a:t>
            </a:r>
            <a:r>
              <a:rPr lang="ar-IQ" sz="2400" dirty="0"/>
              <a:t>الجسم يرتكز على قاعدة الأصابع والتحرك على أمشاط القدم .</a:t>
            </a:r>
            <a:endParaRPr lang="en-US" sz="2400" dirty="0"/>
          </a:p>
          <a:p>
            <a:pPr marL="0" lvl="0" indent="0">
              <a:buNone/>
            </a:pPr>
            <a:r>
              <a:rPr lang="ar-IQ" sz="2400" dirty="0" smtClean="0"/>
              <a:t>- ثني </a:t>
            </a:r>
            <a:r>
              <a:rPr lang="ar-IQ" sz="2400" dirty="0"/>
              <a:t>الركبتين بزاوية 90 درجة تقريبا .</a:t>
            </a:r>
            <a:endParaRPr lang="en-US" sz="2400" dirty="0"/>
          </a:p>
          <a:p>
            <a:pPr marL="0" lvl="0" indent="0">
              <a:buNone/>
            </a:pPr>
            <a:r>
              <a:rPr lang="ar-IQ" sz="2400" dirty="0" smtClean="0"/>
              <a:t>- ميلان </a:t>
            </a:r>
            <a:r>
              <a:rPr lang="ar-IQ" sz="2400" dirty="0"/>
              <a:t>الجذع للإمام بحيث تكون الركبتين إمام الأمشاط قليلا والجسم منخفض قليلا .</a:t>
            </a:r>
            <a:endParaRPr lang="en-US" sz="2400" dirty="0"/>
          </a:p>
          <a:p>
            <a:pPr marL="0" lvl="0" indent="0">
              <a:buNone/>
            </a:pPr>
            <a:r>
              <a:rPr lang="ar-IQ" sz="2400" dirty="0" smtClean="0"/>
              <a:t>- الظهر </a:t>
            </a:r>
            <a:r>
              <a:rPr lang="ar-IQ" sz="2400" dirty="0"/>
              <a:t>مستقيم .</a:t>
            </a:r>
            <a:endParaRPr lang="en-US" sz="2400" dirty="0"/>
          </a:p>
          <a:p>
            <a:pPr marL="0" lvl="0" indent="0">
              <a:buNone/>
            </a:pPr>
            <a:r>
              <a:rPr lang="ar-IQ" sz="2400" dirty="0" smtClean="0"/>
              <a:t>- رفع </a:t>
            </a:r>
            <a:r>
              <a:rPr lang="ar-IQ" sz="2400" dirty="0"/>
              <a:t>الرأس للنظر لمسار قدوم الكرة .</a:t>
            </a:r>
            <a:endParaRPr lang="en-US" sz="2400" dirty="0"/>
          </a:p>
          <a:p>
            <a:pPr marL="0" lvl="0" indent="0">
              <a:buNone/>
            </a:pPr>
            <a:endParaRPr lang="en-US" sz="2400" dirty="0"/>
          </a:p>
        </p:txBody>
      </p:sp>
    </p:spTree>
    <p:extLst>
      <p:ext uri="{BB962C8B-B14F-4D97-AF65-F5344CB8AC3E}">
        <p14:creationId xmlns:p14="http://schemas.microsoft.com/office/powerpoint/2010/main" val="1457034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8632"/>
            <a:ext cx="9144000" cy="6866632"/>
          </a:xfrm>
        </p:spPr>
        <p:txBody>
          <a:bodyPr>
            <a:normAutofit lnSpcReduction="10000"/>
          </a:bodyPr>
          <a:lstStyle/>
          <a:p>
            <a:pPr marL="0" indent="0">
              <a:buNone/>
            </a:pPr>
            <a:r>
              <a:rPr lang="ar-IQ" b="1" dirty="0" smtClean="0"/>
              <a:t>مرحلة التنفيذ </a:t>
            </a:r>
            <a:r>
              <a:rPr lang="ar-IQ" b="1" dirty="0"/>
              <a:t>:</a:t>
            </a:r>
            <a:endParaRPr lang="en-US" dirty="0"/>
          </a:p>
          <a:p>
            <a:pPr marL="0" indent="0">
              <a:buNone/>
            </a:pPr>
            <a:r>
              <a:rPr lang="ar-IQ" dirty="0"/>
              <a:t>1</a:t>
            </a:r>
            <a:r>
              <a:rPr lang="ar-IQ" dirty="0" smtClean="0"/>
              <a:t>- </a:t>
            </a:r>
            <a:r>
              <a:rPr lang="ar-IQ" dirty="0"/>
              <a:t>يجلب اللاعب الذراعين إلى تحت الكرة ويلتقيان معا ًوتكون وضعية اليدين كما تم شرحها في مهارة استقبال الإرسال سابقاً. </a:t>
            </a:r>
          </a:p>
          <a:p>
            <a:pPr marL="0" indent="0">
              <a:buNone/>
            </a:pPr>
            <a:r>
              <a:rPr lang="ar-IQ" dirty="0" smtClean="0"/>
              <a:t>2- </a:t>
            </a:r>
            <a:r>
              <a:rPr lang="ar-IQ" dirty="0"/>
              <a:t>تتجه المنطقة الداخلية لكلا الساعدين للأمام وتكوين مسطحاً كبيراً حيث تلتقي الكرة فيه .</a:t>
            </a:r>
            <a:endParaRPr lang="en-US" dirty="0"/>
          </a:p>
          <a:p>
            <a:pPr marL="0" indent="0">
              <a:buNone/>
            </a:pPr>
            <a:r>
              <a:rPr lang="ar-IQ" dirty="0"/>
              <a:t>3</a:t>
            </a:r>
            <a:r>
              <a:rPr lang="ar-IQ" dirty="0" smtClean="0"/>
              <a:t>-الذراعين ممدودين </a:t>
            </a:r>
            <a:r>
              <a:rPr lang="ar-IQ" dirty="0"/>
              <a:t>وتمتصان مع الجذع قوة الضرب الساحق بحركة ارتداد مطاطية للأسفل .</a:t>
            </a:r>
            <a:endParaRPr lang="en-US" dirty="0"/>
          </a:p>
          <a:p>
            <a:pPr marL="0" lvl="0" indent="0">
              <a:buNone/>
            </a:pPr>
            <a:r>
              <a:rPr lang="ar-IQ" dirty="0" smtClean="0"/>
              <a:t>4- أن </a:t>
            </a:r>
            <a:r>
              <a:rPr lang="ar-IQ" dirty="0"/>
              <a:t>حركة الارتداد وعمق وقفة الاستعداد تحددها قوة الضرب الساحق .</a:t>
            </a:r>
            <a:endParaRPr lang="en-US" dirty="0"/>
          </a:p>
          <a:p>
            <a:pPr marL="0" indent="0">
              <a:buNone/>
            </a:pPr>
            <a:r>
              <a:rPr lang="ar-IQ" b="1" dirty="0" smtClean="0"/>
              <a:t>المرحلة </a:t>
            </a:r>
            <a:r>
              <a:rPr lang="ar-IQ" b="1" dirty="0"/>
              <a:t>الختامية </a:t>
            </a:r>
            <a:endParaRPr lang="ar-IQ" b="1" dirty="0" smtClean="0"/>
          </a:p>
          <a:p>
            <a:pPr marL="0" indent="0">
              <a:buNone/>
            </a:pPr>
            <a:r>
              <a:rPr lang="ar-IQ" dirty="0" smtClean="0"/>
              <a:t>1- </a:t>
            </a:r>
            <a:r>
              <a:rPr lang="ar-IQ" dirty="0"/>
              <a:t>يقوم اللاعب بمد الساقين والجذع إلى الأمام والأعلى وباتجاه الزميل الذي ستتوجه له الكرة .</a:t>
            </a:r>
            <a:endParaRPr lang="en-US" dirty="0"/>
          </a:p>
          <a:p>
            <a:pPr marL="0" indent="0">
              <a:buNone/>
            </a:pPr>
            <a:r>
              <a:rPr lang="ar-IQ" dirty="0"/>
              <a:t>2- يتحرك اللاعب ويستعد أما للهجوم أو </a:t>
            </a:r>
            <a:r>
              <a:rPr lang="ar-IQ" dirty="0" smtClean="0"/>
              <a:t>التغطية.</a:t>
            </a:r>
            <a:endParaRPr lang="ar-IQ" dirty="0"/>
          </a:p>
        </p:txBody>
      </p:sp>
    </p:spTree>
    <p:extLst>
      <p:ext uri="{BB962C8B-B14F-4D97-AF65-F5344CB8AC3E}">
        <p14:creationId xmlns:p14="http://schemas.microsoft.com/office/powerpoint/2010/main" val="29848424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rmAutofit/>
          </a:bodyPr>
          <a:lstStyle/>
          <a:p>
            <a:pPr marL="0" indent="0">
              <a:buNone/>
            </a:pPr>
            <a:r>
              <a:rPr lang="ar-IQ" b="1" i="1" u="sng" dirty="0" smtClean="0">
                <a:solidFill>
                  <a:srgbClr val="FF0000"/>
                </a:solidFill>
              </a:rPr>
              <a:t>الاخطاء الشائعة لمهارة الدفاع عن الملعب</a:t>
            </a:r>
          </a:p>
          <a:p>
            <a:pPr marL="0" indent="0">
              <a:buNone/>
            </a:pPr>
            <a:r>
              <a:rPr lang="ar-IQ" sz="4000" dirty="0" smtClean="0"/>
              <a:t>1- لا يأخذ اللاعب وقفة الدفاع العميقة بثني الرجلين في اثناء دفاعة عن الكرة </a:t>
            </a:r>
          </a:p>
          <a:p>
            <a:pPr marL="0" indent="0">
              <a:buNone/>
            </a:pPr>
            <a:r>
              <a:rPr lang="ar-IQ" sz="4000" dirty="0" smtClean="0"/>
              <a:t>2- لا يأخذ اللاعب مكانة بسرعة خلف الكرة</a:t>
            </a:r>
          </a:p>
          <a:p>
            <a:pPr marL="0" indent="0">
              <a:buNone/>
            </a:pPr>
            <a:r>
              <a:rPr lang="ar-IQ" sz="4000" dirty="0" smtClean="0"/>
              <a:t>3- يدافع اللاعب الكرة القادمة بالذراعين بقوة زائدة وبشكل فعال بدل ان يمتص قوة الضرب بارتداد الذراعين للأسفل </a:t>
            </a:r>
          </a:p>
        </p:txBody>
      </p:sp>
    </p:spTree>
    <p:extLst>
      <p:ext uri="{BB962C8B-B14F-4D97-AF65-F5344CB8AC3E}">
        <p14:creationId xmlns:p14="http://schemas.microsoft.com/office/powerpoint/2010/main" val="3986610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C:\Users\SONY\Desktop\1408824251_untitled8.png"/>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ln>
            <a:noFill/>
          </a:ln>
        </p:spPr>
      </p:pic>
    </p:spTree>
    <p:extLst>
      <p:ext uri="{BB962C8B-B14F-4D97-AF65-F5344CB8AC3E}">
        <p14:creationId xmlns:p14="http://schemas.microsoft.com/office/powerpoint/2010/main" val="3526349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lstStyle/>
          <a:p>
            <a:pPr marL="0" indent="0">
              <a:buNone/>
            </a:pPr>
            <a:r>
              <a:rPr lang="ar-IQ" b="1" i="1" u="sng" dirty="0">
                <a:solidFill>
                  <a:srgbClr val="0070C0"/>
                </a:solidFill>
              </a:rPr>
              <a:t>التمرينات اللازمة لتطوير مهارة الدفاع عن الملعب  </a:t>
            </a:r>
          </a:p>
          <a:p>
            <a:pPr marL="0" indent="0">
              <a:buNone/>
            </a:pPr>
            <a:r>
              <a:rPr lang="ar-IQ" dirty="0"/>
              <a:t>1- يقف اللاعب المدافع في المنطقة الخلفية في مركز رقم (5) ويرد الكرات التي تأتي من المدرب الذي يقف في الملعب نفسه في مركز رقم (2) يؤدي اللاعبون واحد بعد الاخر </a:t>
            </a:r>
          </a:p>
          <a:p>
            <a:pPr marL="0" indent="0">
              <a:buNone/>
            </a:pPr>
            <a:r>
              <a:rPr lang="ar-IQ" dirty="0"/>
              <a:t>2- يقف لاعبان الواحد امام الاخير على بعد (2-3 م ) ويحاول اللاعب الاول ضرب الكرة الى اللاعب الاخر الذي يحاول اداء المهارة بالذراعين باستمرار </a:t>
            </a:r>
          </a:p>
          <a:p>
            <a:pPr marL="0" indent="0">
              <a:buNone/>
            </a:pPr>
            <a:r>
              <a:rPr lang="ar-IQ" dirty="0"/>
              <a:t>3- نفس التمرين السابق ولكن بصورة مستمرة بين التمرير (الاعداد) والدفاع والضرب الساحق</a:t>
            </a:r>
          </a:p>
          <a:p>
            <a:pPr marL="0" indent="0">
              <a:buNone/>
            </a:pPr>
            <a:endParaRPr lang="ar-IQ" dirty="0"/>
          </a:p>
        </p:txBody>
      </p:sp>
    </p:spTree>
    <p:extLst>
      <p:ext uri="{BB962C8B-B14F-4D97-AF65-F5344CB8AC3E}">
        <p14:creationId xmlns:p14="http://schemas.microsoft.com/office/powerpoint/2010/main" val="1312587097"/>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489</Words>
  <Application>Microsoft Office PowerPoint</Application>
  <PresentationFormat>عرض على الشاشة (3:4)‏</PresentationFormat>
  <Paragraphs>40</Paragraphs>
  <Slides>7</Slides>
  <Notes>1</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Enjoy My Fine Releases.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DR.Ahmed Saker 2o1O</dc:creator>
  <cp:lastModifiedBy>DR.Ahmed Saker 2o1O</cp:lastModifiedBy>
  <cp:revision>8</cp:revision>
  <dcterms:created xsi:type="dcterms:W3CDTF">2020-03-11T14:23:51Z</dcterms:created>
  <dcterms:modified xsi:type="dcterms:W3CDTF">2020-03-19T09:32:51Z</dcterms:modified>
</cp:coreProperties>
</file>